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5" roundtripDataSignature="AMtx7mgZ3xiNgS7EpFptIWij6FfXcLRT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c4663d568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g2c4663d5686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c4663d568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2c4663d568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>
  <p:cSld name="Titeldia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.png" id="7" name="Google Shape;7;p19"/>
          <p:cNvPicPr preferRelativeResize="0"/>
          <p:nvPr/>
        </p:nvPicPr>
        <p:blipFill rotWithShape="1">
          <a:blip r:embed="rId2">
            <a:alphaModFix/>
          </a:blip>
          <a:srcRect b="23942" l="0" r="212" t="0"/>
          <a:stretch/>
        </p:blipFill>
        <p:spPr>
          <a:xfrm>
            <a:off x="3293397" y="792333"/>
            <a:ext cx="5850604" cy="43511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Banner.png" id="8" name="Google Shape;8;p19"/>
          <p:cNvPicPr preferRelativeResize="0"/>
          <p:nvPr/>
        </p:nvPicPr>
        <p:blipFill rotWithShape="1">
          <a:blip r:embed="rId3">
            <a:alphaModFix/>
          </a:blip>
          <a:srcRect b="75030" l="1015" r="2524" t="0"/>
          <a:stretch/>
        </p:blipFill>
        <p:spPr>
          <a:xfrm>
            <a:off x="0" y="4874120"/>
            <a:ext cx="9156456" cy="2693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Impact.png" id="9" name="Google Shape;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0929" y="1353699"/>
            <a:ext cx="4434210" cy="1975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>
  <p:cSld name="Sectiekop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Persons.png" id="11" name="Google Shape;11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5120" y="249462"/>
            <a:ext cx="4632960" cy="46546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Sidebanner.png" id="12" name="Google Shape;12;p20"/>
          <p:cNvPicPr preferRelativeResize="0"/>
          <p:nvPr/>
        </p:nvPicPr>
        <p:blipFill rotWithShape="1">
          <a:blip r:embed="rId3">
            <a:alphaModFix/>
          </a:blip>
          <a:srcRect b="19770" l="0" r="461" t="19770"/>
          <a:stretch/>
        </p:blipFill>
        <p:spPr>
          <a:xfrm>
            <a:off x="4773854" y="-1"/>
            <a:ext cx="437014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0"/>
          <p:cNvSpPr txBox="1"/>
          <p:nvPr>
            <p:ph type="title"/>
          </p:nvPr>
        </p:nvSpPr>
        <p:spPr>
          <a:xfrm>
            <a:off x="5161202" y="1080956"/>
            <a:ext cx="3556078" cy="29815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b="1" i="0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co pagina">
  <p:cSld name="Blanco pagina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.png" id="15" name="Google Shape;15;p21"/>
          <p:cNvPicPr preferRelativeResize="0"/>
          <p:nvPr/>
        </p:nvPicPr>
        <p:blipFill rotWithShape="1">
          <a:blip r:embed="rId2">
            <a:alphaModFix/>
          </a:blip>
          <a:srcRect b="23942" l="0" r="212" t="0"/>
          <a:stretch/>
        </p:blipFill>
        <p:spPr>
          <a:xfrm>
            <a:off x="3293397" y="792333"/>
            <a:ext cx="5850604" cy="43511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Banner.png" id="16" name="Google Shape;16;p21"/>
          <p:cNvPicPr preferRelativeResize="0"/>
          <p:nvPr/>
        </p:nvPicPr>
        <p:blipFill rotWithShape="1">
          <a:blip r:embed="rId3">
            <a:alphaModFix/>
          </a:blip>
          <a:srcRect b="75030" l="1015" r="2524" t="0"/>
          <a:stretch/>
        </p:blipFill>
        <p:spPr>
          <a:xfrm>
            <a:off x="0" y="4874120"/>
            <a:ext cx="9156456" cy="26938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1"/>
          <p:cNvSpPr txBox="1"/>
          <p:nvPr>
            <p:ph idx="1" type="body"/>
          </p:nvPr>
        </p:nvSpPr>
        <p:spPr>
          <a:xfrm>
            <a:off x="717090" y="506764"/>
            <a:ext cx="7894320" cy="43673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>
  <p:cSld name="Titel en 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.png" id="19" name="Google Shape;19;p22"/>
          <p:cNvPicPr preferRelativeResize="0"/>
          <p:nvPr/>
        </p:nvPicPr>
        <p:blipFill rotWithShape="1">
          <a:blip r:embed="rId2">
            <a:alphaModFix/>
          </a:blip>
          <a:srcRect b="24002" l="0" r="0" t="0"/>
          <a:stretch/>
        </p:blipFill>
        <p:spPr>
          <a:xfrm>
            <a:off x="3280941" y="795775"/>
            <a:ext cx="5863059" cy="43477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Banner.png" id="20" name="Google Shape;20;p22"/>
          <p:cNvPicPr preferRelativeResize="0"/>
          <p:nvPr/>
        </p:nvPicPr>
        <p:blipFill rotWithShape="1">
          <a:blip r:embed="rId3">
            <a:alphaModFix/>
          </a:blip>
          <a:srcRect b="27000" l="1015" r="2655" t="0"/>
          <a:stretch/>
        </p:blipFill>
        <p:spPr>
          <a:xfrm>
            <a:off x="-1" y="4355960"/>
            <a:ext cx="9144001" cy="78754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2"/>
          <p:cNvSpPr txBox="1"/>
          <p:nvPr>
            <p:ph type="title"/>
          </p:nvPr>
        </p:nvSpPr>
        <p:spPr>
          <a:xfrm>
            <a:off x="792480" y="707509"/>
            <a:ext cx="7894320" cy="718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318FD1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318F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" name="Google Shape;22;p22"/>
          <p:cNvSpPr txBox="1"/>
          <p:nvPr>
            <p:ph idx="1" type="body"/>
          </p:nvPr>
        </p:nvSpPr>
        <p:spPr>
          <a:xfrm>
            <a:off x="792163" y="2213419"/>
            <a:ext cx="7894320" cy="21470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impactWhite.png" id="23" name="Google Shape;23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4980" y="4460240"/>
            <a:ext cx="1306990" cy="5829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Small.png" id="24" name="Google Shape;24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93940" y="212844"/>
            <a:ext cx="1318667" cy="58293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2"/>
          <p:cNvSpPr txBox="1"/>
          <p:nvPr>
            <p:ph idx="2" type="body"/>
          </p:nvPr>
        </p:nvSpPr>
        <p:spPr>
          <a:xfrm>
            <a:off x="792163" y="1426090"/>
            <a:ext cx="7894320" cy="787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hyperlink" Target="mailto:lore.bethuyne@scholengroepimpact.be" TargetMode="External"/><Relationship Id="rId4" Type="http://schemas.openxmlformats.org/officeDocument/2006/relationships/hyperlink" Target="mailto:lavinia.ollevier@scholengroepimpact.be" TargetMode="External"/><Relationship Id="rId5" Type="http://schemas.openxmlformats.org/officeDocument/2006/relationships/hyperlink" Target="mailto:ann.vanderschaeghe@clbconnect.be" TargetMode="External"/><Relationship Id="rId6" Type="http://schemas.openxmlformats.org/officeDocument/2006/relationships/hyperlink" Target="mailto:lavinia.ollevier@scholengroepimpact.be" TargetMode="External"/><Relationship Id="rId7" Type="http://schemas.openxmlformats.org/officeDocument/2006/relationships/hyperlink" Target="mailto:martine.somers@scholengroepimpact.be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ata-onderwijs.vlaanderen.be/edulex/document.aspx?docid=15412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"/>
          <p:cNvSpPr txBox="1"/>
          <p:nvPr>
            <p:ph idx="1" type="body"/>
          </p:nvPr>
        </p:nvSpPr>
        <p:spPr>
          <a:xfrm>
            <a:off x="377609" y="925087"/>
            <a:ext cx="8521064" cy="3293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nl-BE" u="sng"/>
              <a:t>2. Diplomagegevens: </a:t>
            </a:r>
            <a:r>
              <a:rPr lang="nl-BE" sz="1600"/>
              <a:t>overnemen zoals vermeld staat op het behaalde diploma</a:t>
            </a:r>
            <a:br>
              <a:rPr lang="nl-BE" sz="1600"/>
            </a:br>
            <a:r>
              <a:rPr lang="nl-BE" sz="1600"/>
              <a:t>          </a:t>
            </a:r>
            <a:br>
              <a:rPr lang="nl-BE" sz="1600"/>
            </a:br>
            <a:r>
              <a:rPr lang="nl-BE"/>
              <a:t>           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80" name="Google Shape;80;p8"/>
          <p:cNvPicPr preferRelativeResize="0"/>
          <p:nvPr/>
        </p:nvPicPr>
        <p:blipFill rotWithShape="1">
          <a:blip r:embed="rId3">
            <a:alphaModFix/>
          </a:blip>
          <a:srcRect b="45808" l="0" r="0" t="0"/>
          <a:stretch/>
        </p:blipFill>
        <p:spPr>
          <a:xfrm>
            <a:off x="549350" y="1551450"/>
            <a:ext cx="7763951" cy="92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8"/>
          <p:cNvPicPr preferRelativeResize="0"/>
          <p:nvPr/>
        </p:nvPicPr>
        <p:blipFill rotWithShape="1">
          <a:blip r:embed="rId4">
            <a:alphaModFix/>
          </a:blip>
          <a:srcRect b="15153" l="0" r="0" t="0"/>
          <a:stretch/>
        </p:blipFill>
        <p:spPr>
          <a:xfrm>
            <a:off x="592400" y="2982975"/>
            <a:ext cx="7763950" cy="83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9"/>
          <p:cNvSpPr txBox="1"/>
          <p:nvPr>
            <p:ph idx="1" type="body"/>
          </p:nvPr>
        </p:nvSpPr>
        <p:spPr>
          <a:xfrm>
            <a:off x="793144" y="679860"/>
            <a:ext cx="7894320" cy="3651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nl-BE" u="sng"/>
              <a:t>3. Erkende nuttige ervaring die deel uit maakt van het bekwaamheidsbewijs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nl-BE" u="sng"/>
              <a:t>ENKEL SO en BUSO!</a:t>
            </a:r>
            <a:endParaRPr/>
          </a:p>
        </p:txBody>
      </p:sp>
      <p:sp>
        <p:nvSpPr>
          <p:cNvPr id="87" name="Google Shape;87;p9"/>
          <p:cNvSpPr txBox="1"/>
          <p:nvPr/>
        </p:nvSpPr>
        <p:spPr>
          <a:xfrm>
            <a:off x="793144" y="1305229"/>
            <a:ext cx="7894320" cy="3015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Het melden van erkende nuttige ervaring is enkel relevant als je je kandidaat wenst te stellen voor het ambt van:</a:t>
            </a: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* </a:t>
            </a:r>
            <a:r>
              <a:rPr b="1"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leraar technische en/of praktische vakken;</a:t>
            </a:r>
            <a:br>
              <a:rPr b="1"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* leraar kunstvakken, specialiteiten hedendaagse dans, klassieke dans</a:t>
            </a:r>
            <a:br>
              <a:rPr b="1"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	   en samenspel;</a:t>
            </a:r>
            <a:br>
              <a:rPr b="1"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* leraar beroepsgerichte vorming in het buitengewoon secundair onderwijs</a:t>
            </a: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r>
              <a:rPr b="1" lang="nl-BE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spcBef>
                <a:spcPts val="30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sz="18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0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lang="nl-BE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Nuttige ervaring </a:t>
            </a:r>
            <a:r>
              <a:rPr lang="nl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kan bestaan uit:</a:t>
            </a:r>
            <a:br>
              <a:rPr lang="nl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de tijd gedurende welke je als werknemer in een particuliere of</a:t>
            </a:r>
            <a:br>
              <a:rPr lang="nl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openbare dienst was tewerkgesteld en er een beroep of ambacht</a:t>
            </a:r>
            <a:br>
              <a:rPr lang="nl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uitoefende</a:t>
            </a:r>
            <a:br>
              <a:rPr lang="nl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B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de tijd die je als zelfstandige uitoefende in een beroep of ambacht</a:t>
            </a:r>
            <a:endParaRPr/>
          </a:p>
          <a:p>
            <a:pPr indent="0" lvl="0" marL="0" marR="0" rtl="0" algn="l">
              <a:spcBef>
                <a:spcPts val="30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b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"/>
          <p:cNvSpPr txBox="1"/>
          <p:nvPr>
            <p:ph idx="1" type="body"/>
          </p:nvPr>
        </p:nvSpPr>
        <p:spPr>
          <a:xfrm>
            <a:off x="792480" y="890805"/>
            <a:ext cx="7894320" cy="3218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nl-BE" u="sng"/>
              <a:t>3. Erkende nuttige ervaring die deel uit maakt van het bekwaamheidsbewijs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nl-BE" u="sng"/>
              <a:t>ENKEL SO en BUSO!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/>
              <a:t>Indien deze rubriek op jou van toepassing is, vul je onderstaande gegevens in:</a:t>
            </a:r>
            <a:endParaRPr/>
          </a:p>
        </p:txBody>
      </p:sp>
      <p:pic>
        <p:nvPicPr>
          <p:cNvPr id="93" name="Google Shape;9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5333" y="2256021"/>
            <a:ext cx="6154009" cy="323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5337" y="2759803"/>
            <a:ext cx="7173326" cy="828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"/>
          <p:cNvSpPr txBox="1"/>
          <p:nvPr>
            <p:ph idx="1" type="body"/>
          </p:nvPr>
        </p:nvSpPr>
        <p:spPr>
          <a:xfrm>
            <a:off x="556953" y="380985"/>
            <a:ext cx="7894320" cy="39762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nl-BE" u="sng"/>
              <a:t>4. Reeds verworven voorrang: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/>
              <a:t>Opnieuw een rubriek enkel indien van toepassing voor jou!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nl-BE"/>
              <a:t>4.1 Vaste benoeming</a:t>
            </a:r>
            <a:endParaRPr b="1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00" name="Google Shape;100;p11"/>
          <p:cNvSpPr txBox="1"/>
          <p:nvPr/>
        </p:nvSpPr>
        <p:spPr>
          <a:xfrm>
            <a:off x="624840" y="1544309"/>
            <a:ext cx="7894200" cy="43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8998" y="1398534"/>
            <a:ext cx="5413716" cy="1048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10183" y="3132071"/>
            <a:ext cx="5439534" cy="10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2"/>
          <p:cNvSpPr txBox="1"/>
          <p:nvPr>
            <p:ph idx="1" type="body"/>
          </p:nvPr>
        </p:nvSpPr>
        <p:spPr>
          <a:xfrm>
            <a:off x="781605" y="566049"/>
            <a:ext cx="7894200" cy="3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nl-BE"/>
              <a:t>4.2 TADD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600"/>
              <a:t>Ben je al TADD in de scholengroep?</a:t>
            </a:r>
            <a:endParaRPr sz="16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600"/>
              <a:t> 	Zo ja: 	* duid aan voor welk ambt</a:t>
            </a:r>
            <a:endParaRPr sz="1600"/>
          </a:p>
          <a:p>
            <a:pPr indent="457200" lvl="0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600"/>
              <a:t>* voor het ambt van leraar: voor welke module, opleiding, vak of specialiteit </a:t>
            </a:r>
            <a:br>
              <a:rPr lang="nl-BE" sz="1600"/>
            </a:br>
            <a:r>
              <a:rPr lang="nl-BE" sz="1600"/>
              <a:t>	* vul het soort bekwaamheidsbewijs in: VE of VO</a:t>
            </a:r>
            <a:br>
              <a:rPr lang="nl-BE"/>
            </a:br>
            <a:endParaRPr/>
          </a:p>
          <a:p>
            <a:pPr indent="45720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/>
              <a:t>bv.: TADD voor leraar SO</a:t>
            </a:r>
            <a:endParaRPr/>
          </a:p>
        </p:txBody>
      </p:sp>
      <p:pic>
        <p:nvPicPr>
          <p:cNvPr id="108" name="Google Shape;10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7336" y="2819373"/>
            <a:ext cx="6775525" cy="95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3"/>
          <p:cNvSpPr txBox="1"/>
          <p:nvPr>
            <p:ph idx="1" type="body"/>
          </p:nvPr>
        </p:nvSpPr>
        <p:spPr>
          <a:xfrm>
            <a:off x="730050" y="830725"/>
            <a:ext cx="7894200" cy="3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7222"/>
              <a:buNone/>
            </a:pPr>
            <a:r>
              <a:rPr b="1" lang="nl-BE" sz="7200" u="sng"/>
              <a:t>5. Nieuwe aanvraag TADD </a:t>
            </a:r>
            <a:endParaRPr b="1" sz="72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555"/>
              <a:buNone/>
            </a:pPr>
            <a:r>
              <a:t/>
            </a:r>
            <a:endParaRPr b="1" sz="4500" u="sng"/>
          </a:p>
          <a:p>
            <a:pPr indent="0" lvl="0" marL="0" rtl="0" algn="l">
              <a:spcBef>
                <a:spcPts val="272"/>
              </a:spcBef>
              <a:spcAft>
                <a:spcPts val="0"/>
              </a:spcAft>
              <a:buClr>
                <a:schemeClr val="dk1"/>
              </a:buClr>
              <a:buSzPct val="53125"/>
              <a:buNone/>
            </a:pPr>
            <a:r>
              <a:rPr lang="nl-BE" sz="6400"/>
              <a:t>In deze rubriek geef je aan voor welk ambt je het recht op TADD wenst aan te vragen.</a:t>
            </a:r>
            <a:endParaRPr sz="6400"/>
          </a:p>
          <a:p>
            <a:pPr indent="0" lvl="0" marL="0" rtl="0" algn="l">
              <a:spcBef>
                <a:spcPts val="272"/>
              </a:spcBef>
              <a:spcAft>
                <a:spcPts val="0"/>
              </a:spcAft>
              <a:buClr>
                <a:schemeClr val="dk1"/>
              </a:buClr>
              <a:buSzPct val="53125"/>
              <a:buNone/>
            </a:pPr>
            <a:r>
              <a:t/>
            </a:r>
            <a:endParaRPr b="1" sz="6400"/>
          </a:p>
          <a:p>
            <a:pPr indent="0" lvl="0" marL="0" rtl="0" algn="l">
              <a:spcBef>
                <a:spcPts val="272"/>
              </a:spcBef>
              <a:spcAft>
                <a:spcPts val="0"/>
              </a:spcAft>
              <a:buClr>
                <a:schemeClr val="dk1"/>
              </a:buClr>
              <a:buSzPct val="53125"/>
              <a:buNone/>
            </a:pPr>
            <a:r>
              <a:rPr b="1" lang="nl-BE" sz="6400"/>
              <a:t>LET OP: het aanvraagformulier is slechts geldig voor één ambt. Voldoe je voor meerdere ambten aan de voorwaarden voor een TADD, dan vul je per ambt een afzonderlijk aanvraagformulier in.</a:t>
            </a:r>
            <a:br>
              <a:rPr b="1" lang="nl-BE" sz="6400"/>
            </a:br>
            <a:endParaRPr b="1" sz="6400"/>
          </a:p>
          <a:p>
            <a:pPr indent="0" lvl="0" marL="0" rtl="0" algn="l">
              <a:spcBef>
                <a:spcPts val="272"/>
              </a:spcBef>
              <a:spcAft>
                <a:spcPts val="0"/>
              </a:spcAft>
              <a:buClr>
                <a:schemeClr val="dk1"/>
              </a:buClr>
              <a:buSzPct val="53125"/>
              <a:buNone/>
            </a:pPr>
            <a:r>
              <a:rPr lang="nl-BE" sz="6400"/>
              <a:t>ENKEL VOOR SO en BUSO!</a:t>
            </a:r>
            <a:endParaRPr sz="6400"/>
          </a:p>
          <a:p>
            <a:pPr indent="0" lvl="0" marL="0" rtl="0" algn="l">
              <a:spcBef>
                <a:spcPts val="272"/>
              </a:spcBef>
              <a:spcAft>
                <a:spcPts val="0"/>
              </a:spcAft>
              <a:buClr>
                <a:schemeClr val="dk1"/>
              </a:buClr>
              <a:buSzPct val="53125"/>
              <a:buNone/>
            </a:pPr>
            <a:r>
              <a:rPr lang="nl-BE" sz="6400"/>
              <a:t>Als het gaat om het ambt van leraar, dan vermeld je er ook bij:</a:t>
            </a:r>
            <a:endParaRPr sz="6400"/>
          </a:p>
          <a:p>
            <a:pPr indent="-358140" lvl="0" marL="342900" rtl="0" algn="l">
              <a:spcBef>
                <a:spcPts val="27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nl-BE" sz="6400"/>
              <a:t>Voor welke vakken je een vereist bekwaamheidsbewijs hebt</a:t>
            </a:r>
            <a:endParaRPr sz="6400"/>
          </a:p>
          <a:p>
            <a:pPr indent="-358140" lvl="0" marL="342900" rtl="0" algn="l">
              <a:spcBef>
                <a:spcPts val="27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nl-BE" sz="6400"/>
              <a:t>Voor welke vakken je het recht aanvraagt met een voldoend geacht bekwaamheidsbewijs</a:t>
            </a:r>
            <a:endParaRPr sz="6400"/>
          </a:p>
          <a:p>
            <a:pPr indent="-358140" lvl="0" marL="342900" rtl="0" algn="l">
              <a:spcBef>
                <a:spcPts val="27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nl-BE" sz="6400"/>
              <a:t>Heb je gewerkt als leraar in OV 4 in het </a:t>
            </a:r>
            <a:r>
              <a:rPr b="1" lang="nl-BE" sz="6400"/>
              <a:t>buitengewoon secundair onderwijs </a:t>
            </a:r>
            <a:endParaRPr b="1" sz="6400"/>
          </a:p>
          <a:p>
            <a:pPr indent="0" lvl="0" marL="342900" rtl="0" algn="l">
              <a:spcBef>
                <a:spcPts val="272"/>
              </a:spcBef>
              <a:spcAft>
                <a:spcPts val="0"/>
              </a:spcAft>
              <a:buNone/>
            </a:pPr>
            <a:r>
              <a:rPr b="1" lang="nl-BE" sz="4400"/>
              <a:t>(De Passer, Zeelyceum, Element, Atelier B en Penta Connect)</a:t>
            </a:r>
            <a:r>
              <a:rPr lang="nl-BE" sz="6400"/>
              <a:t>, dan duid je dit aan op het formulier </a:t>
            </a:r>
            <a:br>
              <a:rPr lang="nl-BE" sz="6400"/>
            </a:br>
            <a:endParaRPr sz="6400"/>
          </a:p>
          <a:p>
            <a:pPr indent="0" lvl="0" marL="0" rtl="0" algn="l">
              <a:spcBef>
                <a:spcPts val="1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br>
              <a:rPr lang="nl-BE"/>
            </a:b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5195" y="1252196"/>
            <a:ext cx="5391900" cy="321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4"/>
          <p:cNvSpPr txBox="1"/>
          <p:nvPr/>
        </p:nvSpPr>
        <p:spPr>
          <a:xfrm>
            <a:off x="1249680" y="727081"/>
            <a:ext cx="7894200" cy="2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nl-B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Voorbeeld 1: leraar SO OV 4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5"/>
          <p:cNvSpPr txBox="1"/>
          <p:nvPr>
            <p:ph idx="1" type="body"/>
          </p:nvPr>
        </p:nvSpPr>
        <p:spPr>
          <a:xfrm>
            <a:off x="717090" y="506764"/>
            <a:ext cx="7894200" cy="43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/>
              <a:t>Voorbeeld 2: administratief medewerker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25" name="Google Shape;12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2440" y="1257628"/>
            <a:ext cx="5344271" cy="3181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 txBox="1"/>
          <p:nvPr>
            <p:ph idx="1" type="body"/>
          </p:nvPr>
        </p:nvSpPr>
        <p:spPr>
          <a:xfrm>
            <a:off x="993475" y="1169400"/>
            <a:ext cx="7894200" cy="21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b="1" lang="nl-BE" u="sng"/>
              <a:t>6. Einde aanvraag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/>
              <a:t>Niet vergeten het aanvraagformulier te voorzien van uw handtekening en datum!</a:t>
            </a:r>
            <a:endParaRPr/>
          </a:p>
        </p:txBody>
      </p:sp>
      <p:pic>
        <p:nvPicPr>
          <p:cNvPr id="131" name="Google Shape;13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7698" y="3032820"/>
            <a:ext cx="4143952" cy="600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"/>
          <p:cNvSpPr txBox="1"/>
          <p:nvPr>
            <p:ph idx="1" type="body"/>
          </p:nvPr>
        </p:nvSpPr>
        <p:spPr>
          <a:xfrm>
            <a:off x="881372" y="1239546"/>
            <a:ext cx="7894320" cy="2826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l-BE"/>
              <a:t>Voor ondersteuning en toelichting, neem gerust contact op:</a:t>
            </a:r>
            <a:endParaRPr/>
          </a:p>
          <a:p>
            <a:pPr indent="0" lvl="0" marL="0" rtl="0" algn="l">
              <a:spcBef>
                <a:spcPts val="30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0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l-BE"/>
              <a:t>Basisonderwijs: </a:t>
            </a:r>
            <a:r>
              <a:rPr lang="nl-BE" u="sng">
                <a:solidFill>
                  <a:schemeClr val="hlink"/>
                </a:solidFill>
                <a:hlinkClick r:id="rId3"/>
              </a:rPr>
              <a:t>lore.bethuyne@scholengroepimpact.be</a:t>
            </a:r>
            <a:r>
              <a:rPr lang="nl-BE"/>
              <a:t> </a:t>
            </a:r>
            <a:br>
              <a:rPr lang="nl-BE"/>
            </a:br>
            <a:r>
              <a:rPr lang="nl-BE"/>
              <a:t>                             </a:t>
            </a:r>
            <a:r>
              <a:rPr lang="nl-BE" u="sng">
                <a:solidFill>
                  <a:schemeClr val="hlink"/>
                </a:solidFill>
                <a:hlinkClick r:id="rId4"/>
              </a:rPr>
              <a:t>lavinia.ollevier@scholengroepimpact.be</a:t>
            </a:r>
            <a:r>
              <a:rPr lang="nl-BE"/>
              <a:t> </a:t>
            </a:r>
            <a:endParaRPr/>
          </a:p>
          <a:p>
            <a:pPr indent="0" lvl="0" marL="0" rtl="0" algn="l">
              <a:spcBef>
                <a:spcPts val="30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l-BE"/>
              <a:t>Secundair onderwijs: personeelsverantwoordelijken van de instellingen</a:t>
            </a:r>
            <a:endParaRPr/>
          </a:p>
          <a:p>
            <a:pPr indent="0" lvl="0" marL="0" rtl="0" algn="l">
              <a:spcBef>
                <a:spcPts val="30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l-BE"/>
              <a:t>Onderwijsinternaten: personeelsverantwoordelijken van de instellingen</a:t>
            </a:r>
            <a:endParaRPr/>
          </a:p>
          <a:p>
            <a:pPr indent="0" lvl="0" marL="0" rtl="0" algn="l">
              <a:spcBef>
                <a:spcPts val="30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l-BE"/>
              <a:t>CLB: </a:t>
            </a:r>
            <a:r>
              <a:rPr lang="nl-BE" u="sng">
                <a:solidFill>
                  <a:schemeClr val="hlink"/>
                </a:solidFill>
                <a:hlinkClick r:id="rId5"/>
              </a:rPr>
              <a:t>ann.vanderschaeghe@clbconnect.be</a:t>
            </a:r>
            <a:r>
              <a:rPr lang="nl-BE"/>
              <a:t> </a:t>
            </a:r>
            <a:endParaRPr/>
          </a:p>
          <a:p>
            <a:pPr indent="0" lvl="0" marL="0" rtl="0" algn="l">
              <a:spcBef>
                <a:spcPts val="30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l-BE"/>
              <a:t>LSC: </a:t>
            </a:r>
            <a:r>
              <a:rPr lang="nl-BE" u="sng">
                <a:solidFill>
                  <a:schemeClr val="hlink"/>
                </a:solidFill>
                <a:hlinkClick r:id="rId6"/>
              </a:rPr>
              <a:t>lavinia.ollevier@scholengroepimpact.be</a:t>
            </a:r>
            <a:r>
              <a:rPr lang="nl-BE"/>
              <a:t> </a:t>
            </a:r>
            <a:endParaRPr/>
          </a:p>
          <a:p>
            <a:pPr indent="0" lvl="0" marL="0" rtl="0" algn="l">
              <a:spcBef>
                <a:spcPts val="30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l-BE"/>
              <a:t>Alle onderwijsniveaus: </a:t>
            </a:r>
            <a:r>
              <a:rPr lang="nl-BE" u="sng">
                <a:solidFill>
                  <a:schemeClr val="hlink"/>
                </a:solidFill>
                <a:hlinkClick r:id="rId7"/>
              </a:rPr>
              <a:t>martine.somers@scholengroepimpact.be</a:t>
            </a:r>
            <a:r>
              <a:rPr lang="nl-BE"/>
              <a:t> </a:t>
            </a:r>
            <a:endParaRPr/>
          </a:p>
          <a:p>
            <a:pPr indent="0" lvl="0" marL="0" rtl="0" algn="l">
              <a:spcBef>
                <a:spcPts val="30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0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br>
              <a:rPr lang="nl-BE"/>
            </a:br>
            <a:r>
              <a:rPr lang="nl-BE"/>
              <a:t>                             </a:t>
            </a:r>
            <a:endParaRPr/>
          </a:p>
          <a:p>
            <a:pPr indent="0" lvl="0" marL="0" rtl="0" algn="l">
              <a:spcBef>
                <a:spcPts val="30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"/>
          <p:cNvSpPr txBox="1"/>
          <p:nvPr>
            <p:ph type="title"/>
          </p:nvPr>
        </p:nvSpPr>
        <p:spPr>
          <a:xfrm>
            <a:off x="5090863" y="1854679"/>
            <a:ext cx="3556078" cy="1692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nl-BE" sz="2000"/>
              <a:t>AANVRAAG TADD</a:t>
            </a:r>
            <a:br>
              <a:rPr lang="nl-BE" sz="2000"/>
            </a:br>
            <a:br>
              <a:rPr lang="nl-BE" sz="2000"/>
            </a:br>
            <a:br>
              <a:rPr lang="nl-BE" sz="1400"/>
            </a:br>
            <a:r>
              <a:rPr lang="nl-BE" sz="3000"/>
              <a:t>WIE</a:t>
            </a:r>
            <a:r>
              <a:rPr lang="nl-BE" sz="3000"/>
              <a:t>?</a:t>
            </a:r>
            <a:endParaRPr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"/>
          <p:cNvSpPr txBox="1"/>
          <p:nvPr>
            <p:ph idx="1" type="body"/>
          </p:nvPr>
        </p:nvSpPr>
        <p:spPr>
          <a:xfrm>
            <a:off x="799202" y="1193535"/>
            <a:ext cx="7894200" cy="3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nl-BE" sz="6400"/>
              <a:t>Om het recht op TADD te kunnen verwerven, moet </a:t>
            </a:r>
            <a:r>
              <a:rPr b="1" lang="nl-BE" sz="6400"/>
              <a:t>je uiterlijk op 30 juni 2024:</a:t>
            </a:r>
            <a:r>
              <a:rPr lang="nl-BE" sz="6400"/>
              <a:t> </a:t>
            </a:r>
            <a:endParaRPr sz="6400"/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nl-BE" sz="6400"/>
              <a:t>*  beschikken over een dienstanciënniteit van ten minste </a:t>
            </a:r>
            <a:r>
              <a:rPr b="1" lang="nl-BE" sz="6400"/>
              <a:t>290 dagen in het ambt</a:t>
            </a:r>
            <a:r>
              <a:rPr lang="nl-BE" sz="6400"/>
              <a:t>, </a:t>
            </a:r>
            <a:endParaRPr sz="6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nl-BE" sz="6400"/>
              <a:t>    waarvan </a:t>
            </a:r>
            <a:r>
              <a:rPr b="1" lang="nl-BE" sz="6400"/>
              <a:t>200 effectief</a:t>
            </a:r>
            <a:r>
              <a:rPr lang="nl-BE" sz="6400"/>
              <a:t> gepresteerd</a:t>
            </a:r>
            <a:endParaRPr sz="6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sz="6400"/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nl-BE" sz="6400"/>
              <a:t> 	* een </a:t>
            </a:r>
            <a:r>
              <a:rPr b="1" lang="nl-BE" sz="6400"/>
              <a:t>positieve beoordeling</a:t>
            </a:r>
            <a:r>
              <a:rPr lang="nl-BE" sz="6400"/>
              <a:t> </a:t>
            </a:r>
            <a:r>
              <a:rPr b="1" lang="nl-BE" sz="6400"/>
              <a:t>of geen beoordeling</a:t>
            </a:r>
            <a:r>
              <a:rPr lang="nl-BE" sz="6400"/>
              <a:t> hebben gekregen voor dit ambt</a:t>
            </a:r>
            <a:br>
              <a:rPr lang="nl-BE" sz="6400"/>
            </a:br>
            <a:r>
              <a:rPr lang="nl-BE" sz="6400"/>
              <a:t>	  </a:t>
            </a:r>
            <a:r>
              <a:rPr i="1" lang="nl-BE" sz="6400"/>
              <a:t>(Je kan kandideren zonder zicht te hebben op de beoordeling).</a:t>
            </a:r>
            <a:endParaRPr i="1" sz="64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8125"/>
              <a:buNone/>
            </a:pPr>
            <a:r>
              <a:t/>
            </a:r>
            <a:endParaRPr sz="6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8125"/>
              <a:buNone/>
            </a:pPr>
            <a:r>
              <a:rPr b="1" i="1" lang="nl-BE" sz="6400"/>
              <a:t>OF</a:t>
            </a:r>
            <a:endParaRPr b="1" i="1" sz="6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8125"/>
              <a:buNone/>
            </a:pPr>
            <a:r>
              <a:t/>
            </a:r>
            <a:endParaRPr b="1" i="1" sz="6400"/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lang="nl-BE" sz="6400"/>
              <a:t>Je hebt mogelijk recht op een overgangsmaatregelen als u al een tijdelijke aanstelling had voor 1 september 2021</a:t>
            </a:r>
            <a:endParaRPr sz="6400"/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i="1" lang="nl-BE" sz="6000"/>
              <a:t>(zie omzendbrief https</a:t>
            </a:r>
            <a:r>
              <a:rPr i="1" lang="nl-BE" sz="6000">
                <a:uFill>
                  <a:noFill/>
                </a:uFill>
                <a:hlinkClick r:id="rId3"/>
              </a:rPr>
              <a:t>://data-onderwijs.vlaanderen.be/edulex/document.aspx?docid=15412</a:t>
            </a:r>
            <a:r>
              <a:rPr i="1" lang="nl-BE" sz="6000"/>
              <a:t>)</a:t>
            </a:r>
            <a:endParaRPr i="1" sz="60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40" name="Google Shape;40;p3"/>
          <p:cNvSpPr txBox="1"/>
          <p:nvPr/>
        </p:nvSpPr>
        <p:spPr>
          <a:xfrm>
            <a:off x="799200" y="414600"/>
            <a:ext cx="1603200" cy="4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4000">
                <a:solidFill>
                  <a:srgbClr val="318FD1"/>
                </a:solidFill>
                <a:latin typeface="Calibri"/>
                <a:ea typeface="Calibri"/>
                <a:cs typeface="Calibri"/>
                <a:sym typeface="Calibri"/>
              </a:rPr>
              <a:t>Wie? </a:t>
            </a:r>
            <a:endParaRPr sz="2400">
              <a:solidFill>
                <a:srgbClr val="0000FF"/>
              </a:solidFill>
              <a:highlight>
                <a:schemeClr val="lt1"/>
              </a:highlight>
            </a:endParaRPr>
          </a:p>
        </p:txBody>
      </p:sp>
      <p:sp>
        <p:nvSpPr>
          <p:cNvPr id="41" name="Google Shape;41;p3"/>
          <p:cNvSpPr txBox="1"/>
          <p:nvPr/>
        </p:nvSpPr>
        <p:spPr>
          <a:xfrm>
            <a:off x="2122750" y="1038875"/>
            <a:ext cx="619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c4663d5686_0_6"/>
          <p:cNvSpPr txBox="1"/>
          <p:nvPr>
            <p:ph type="title"/>
          </p:nvPr>
        </p:nvSpPr>
        <p:spPr>
          <a:xfrm>
            <a:off x="5090863" y="1854679"/>
            <a:ext cx="3556200" cy="16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nl-BE" sz="2000"/>
              <a:t>AANVRAAG TADD</a:t>
            </a:r>
            <a:br>
              <a:rPr lang="nl-BE" sz="1400"/>
            </a:br>
            <a:br>
              <a:rPr lang="nl-BE" sz="1400"/>
            </a:br>
            <a:br>
              <a:rPr lang="nl-BE" sz="1400"/>
            </a:br>
            <a:r>
              <a:rPr lang="nl-BE" sz="3000"/>
              <a:t>HOE</a:t>
            </a:r>
            <a:r>
              <a:rPr lang="nl-BE" sz="3000"/>
              <a:t>?</a:t>
            </a:r>
            <a:endParaRPr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c4663d5686_0_0"/>
          <p:cNvSpPr txBox="1"/>
          <p:nvPr>
            <p:ph type="title"/>
          </p:nvPr>
        </p:nvSpPr>
        <p:spPr>
          <a:xfrm>
            <a:off x="792480" y="707509"/>
            <a:ext cx="7894200" cy="718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Hoe? </a:t>
            </a:r>
            <a:endParaRPr/>
          </a:p>
        </p:txBody>
      </p:sp>
      <p:sp>
        <p:nvSpPr>
          <p:cNvPr id="52" name="Google Shape;52;g2c4663d5686_0_0"/>
          <p:cNvSpPr txBox="1"/>
          <p:nvPr>
            <p:ph idx="1" type="body"/>
          </p:nvPr>
        </p:nvSpPr>
        <p:spPr>
          <a:xfrm>
            <a:off x="792463" y="1498194"/>
            <a:ext cx="7894200" cy="2147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nl-BE" sz="6425"/>
              <a:t>Aanvraagformulier invullen. Je vindt deze op volgende kanalen:</a:t>
            </a:r>
            <a:endParaRPr sz="6425"/>
          </a:p>
          <a:p>
            <a:pPr indent="-330612" lvl="0" marL="13716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ct val="100000"/>
              <a:buFont typeface="Calibri"/>
              <a:buChar char="o"/>
            </a:pPr>
            <a:r>
              <a:rPr lang="nl-BE" sz="6425"/>
              <a:t>Smartschool</a:t>
            </a:r>
            <a:endParaRPr sz="6425"/>
          </a:p>
          <a:p>
            <a:pPr indent="-330612" lvl="0" marL="13716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o"/>
            </a:pPr>
            <a:r>
              <a:rPr lang="nl-BE" sz="6425"/>
              <a:t>Website van de scholengroep</a:t>
            </a:r>
            <a:endParaRPr sz="6425"/>
          </a:p>
          <a:p>
            <a:pPr indent="-330612" lvl="0" marL="13716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o"/>
            </a:pPr>
            <a:r>
              <a:rPr lang="nl-BE" sz="6425"/>
              <a:t>Portaal van de scholengroep</a:t>
            </a:r>
            <a:endParaRPr sz="6425"/>
          </a:p>
          <a:p>
            <a:pPr indent="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i="1" lang="nl-BE" sz="6425">
                <a:solidFill>
                  <a:srgbClr val="0000FF"/>
                </a:solidFill>
              </a:rPr>
              <a:t>	</a:t>
            </a:r>
            <a:endParaRPr i="1" sz="6425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nl-BE" sz="6425"/>
              <a:t>BELANGRIJK: Het aanvraagformulier is slechts geldig voor één ambt. Voldoe je voor meerdere ambten aan de voorwaarden voor een TADD, dan vul je per ambt een afzonderlijk aanvraagformulier in. </a:t>
            </a:r>
            <a:endParaRPr sz="6425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"/>
          <p:cNvSpPr txBox="1"/>
          <p:nvPr>
            <p:ph idx="1" type="body"/>
          </p:nvPr>
        </p:nvSpPr>
        <p:spPr>
          <a:xfrm>
            <a:off x="762336" y="1032867"/>
            <a:ext cx="7894320" cy="2097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nl-BE"/>
              <a:t>Het formulier wordt </a:t>
            </a:r>
            <a:r>
              <a:rPr b="1" lang="nl-BE" u="sng"/>
              <a:t>ten laatste op </a:t>
            </a:r>
            <a:r>
              <a:rPr b="1" lang="nl-BE" u="sng"/>
              <a:t>14 juni 2024* aangetekend </a:t>
            </a:r>
            <a:r>
              <a:rPr lang="nl-BE"/>
              <a:t>verstuurd naar:</a:t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i="1" lang="nl-BE"/>
              <a:t>Scholengroep impact</a:t>
            </a:r>
            <a:br>
              <a:rPr i="1" lang="nl-BE"/>
            </a:br>
            <a:r>
              <a:rPr i="1" lang="nl-BE"/>
              <a:t>p/a Aan de leden van de RvB</a:t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i="1" lang="nl-BE"/>
              <a:t>Gistelse Steenweg 294</a:t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i="1" lang="nl-BE"/>
              <a:t>8200 BRUGGE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i="1" lang="nl-BE"/>
              <a:t>*Poststempel telt</a:t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i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 txBox="1"/>
          <p:nvPr>
            <p:ph type="title"/>
          </p:nvPr>
        </p:nvSpPr>
        <p:spPr>
          <a:xfrm>
            <a:off x="5241589" y="2035550"/>
            <a:ext cx="3556078" cy="858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nl-BE" sz="1800"/>
              <a:t>TOELICHTING BIJ DE RUBRIEKEN OP HET AANVRAAGFORMULIER</a:t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"/>
          <p:cNvSpPr txBox="1"/>
          <p:nvPr/>
        </p:nvSpPr>
        <p:spPr>
          <a:xfrm>
            <a:off x="717090" y="1261905"/>
            <a:ext cx="7894320" cy="3283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nl-BE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1.Persoonlijke gegevens:</a:t>
            </a:r>
            <a:endParaRPr b="1" i="0" sz="1800" u="sng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6"/>
          <p:cNvSpPr txBox="1"/>
          <p:nvPr/>
        </p:nvSpPr>
        <p:spPr>
          <a:xfrm>
            <a:off x="717090" y="1727689"/>
            <a:ext cx="7894320" cy="2380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0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nl-BE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Stamboeknummer:</a:t>
            </a:r>
            <a:endParaRPr sz="1600"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nl-BE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-  vind je terug op je weddefiche  en/of op je personeelsdocumenten</a:t>
            </a:r>
            <a:endParaRPr sz="1600"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nl-BE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bv. opdrachtmelding (RL 1)</a:t>
            </a:r>
            <a:endParaRPr sz="1600"/>
          </a:p>
          <a:p>
            <a:pPr indent="-3302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nl-BE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Rijksregisternummer: achteraan bovenaan links op je e-ID</a:t>
            </a:r>
            <a:endParaRPr sz="1600"/>
          </a:p>
          <a:p>
            <a:pPr indent="-3302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nl-BE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E-mailadres: vul je persoonlijk mailadres in</a:t>
            </a:r>
            <a:endParaRPr sz="1600"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nl-B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"/>
          <p:cNvSpPr txBox="1"/>
          <p:nvPr>
            <p:ph idx="1" type="body"/>
          </p:nvPr>
        </p:nvSpPr>
        <p:spPr>
          <a:xfrm>
            <a:off x="844202" y="1194944"/>
            <a:ext cx="7894320" cy="648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74" name="Google Shape;74;p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1293" y="1346471"/>
            <a:ext cx="5461414" cy="271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mpac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2016-08-29T14:51:30Z</dcterms:created>
  <dc:creator>Onbekend</dc:creator>
</cp:coreProperties>
</file>